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87" r:id="rId2"/>
    <p:sldId id="279" r:id="rId3"/>
    <p:sldId id="257" r:id="rId4"/>
    <p:sldId id="274" r:id="rId5"/>
    <p:sldId id="275" r:id="rId6"/>
    <p:sldId id="288" r:id="rId7"/>
    <p:sldId id="286" r:id="rId8"/>
    <p:sldId id="259" r:id="rId9"/>
    <p:sldId id="261" r:id="rId10"/>
    <p:sldId id="260" r:id="rId11"/>
    <p:sldId id="262" r:id="rId12"/>
    <p:sldId id="263" r:id="rId13"/>
    <p:sldId id="272" r:id="rId14"/>
    <p:sldId id="285" r:id="rId15"/>
    <p:sldId id="264" r:id="rId16"/>
    <p:sldId id="277" r:id="rId17"/>
    <p:sldId id="284" r:id="rId18"/>
    <p:sldId id="276" r:id="rId19"/>
    <p:sldId id="265" r:id="rId20"/>
    <p:sldId id="267" r:id="rId21"/>
    <p:sldId id="283" r:id="rId22"/>
    <p:sldId id="278" r:id="rId2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029" autoAdjust="0"/>
  </p:normalViewPr>
  <p:slideViewPr>
    <p:cSldViewPr>
      <p:cViewPr>
        <p:scale>
          <a:sx n="76" d="100"/>
          <a:sy n="76" d="100"/>
        </p:scale>
        <p:origin x="-98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4440"/>
    </p:cViewPr>
  </p:sorterViewPr>
  <p:notesViewPr>
    <p:cSldViewPr>
      <p:cViewPr varScale="1">
        <p:scale>
          <a:sx n="55" d="100"/>
          <a:sy n="55" d="100"/>
        </p:scale>
        <p:origin x="-2856" y="-90"/>
      </p:cViewPr>
      <p:guideLst>
        <p:guide orient="horz" pos="2928"/>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2300" tIns="46150" rIns="92300" bIns="46150" rtlCol="0"/>
          <a:lstStyle>
            <a:lvl1pPr algn="l">
              <a:defRPr sz="1200"/>
            </a:lvl1pPr>
          </a:lstStyle>
          <a:p>
            <a:endParaRPr lang="en-CA" dirty="0"/>
          </a:p>
        </p:txBody>
      </p:sp>
      <p:sp>
        <p:nvSpPr>
          <p:cNvPr id="3" name="Date Placeholder 2"/>
          <p:cNvSpPr>
            <a:spLocks noGrp="1"/>
          </p:cNvSpPr>
          <p:nvPr>
            <p:ph type="dt" sz="quarter" idx="1"/>
          </p:nvPr>
        </p:nvSpPr>
        <p:spPr>
          <a:xfrm>
            <a:off x="3884614" y="0"/>
            <a:ext cx="2971800" cy="464820"/>
          </a:xfrm>
          <a:prstGeom prst="rect">
            <a:avLst/>
          </a:prstGeom>
        </p:spPr>
        <p:txBody>
          <a:bodyPr vert="horz" lIns="92300" tIns="46150" rIns="92300" bIns="46150" rtlCol="0"/>
          <a:lstStyle>
            <a:lvl1pPr algn="r">
              <a:defRPr sz="1200"/>
            </a:lvl1pPr>
          </a:lstStyle>
          <a:p>
            <a:fld id="{6BCF3F46-180D-4B2E-A830-E3C09A2C4C21}" type="datetimeFigureOut">
              <a:rPr lang="en-CA" smtClean="0"/>
              <a:pPr/>
              <a:t>04/10/2015</a:t>
            </a:fld>
            <a:endParaRPr lang="en-CA" dirty="0"/>
          </a:p>
        </p:txBody>
      </p:sp>
      <p:sp>
        <p:nvSpPr>
          <p:cNvPr id="4" name="Footer Placeholder 3"/>
          <p:cNvSpPr>
            <a:spLocks noGrp="1"/>
          </p:cNvSpPr>
          <p:nvPr>
            <p:ph type="ftr" sz="quarter" idx="2"/>
          </p:nvPr>
        </p:nvSpPr>
        <p:spPr>
          <a:xfrm>
            <a:off x="1" y="8829967"/>
            <a:ext cx="2971800" cy="464820"/>
          </a:xfrm>
          <a:prstGeom prst="rect">
            <a:avLst/>
          </a:prstGeom>
        </p:spPr>
        <p:txBody>
          <a:bodyPr vert="horz" lIns="92300" tIns="46150" rIns="92300" bIns="4615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884614" y="8829967"/>
            <a:ext cx="2971800" cy="464820"/>
          </a:xfrm>
          <a:prstGeom prst="rect">
            <a:avLst/>
          </a:prstGeom>
        </p:spPr>
        <p:txBody>
          <a:bodyPr vert="horz" lIns="92300" tIns="46150" rIns="92300" bIns="46150" rtlCol="0" anchor="b"/>
          <a:lstStyle>
            <a:lvl1pPr algn="r">
              <a:defRPr sz="1200"/>
            </a:lvl1pPr>
          </a:lstStyle>
          <a:p>
            <a:fld id="{E1D2A5E5-9568-4B6F-B902-3427BFCCA6F4}" type="slidenum">
              <a:rPr lang="en-CA" smtClean="0"/>
              <a:pPr/>
              <a:t>‹#›</a:t>
            </a:fld>
            <a:endParaRPr lang="en-CA" dirty="0"/>
          </a:p>
        </p:txBody>
      </p:sp>
    </p:spTree>
    <p:extLst>
      <p:ext uri="{BB962C8B-B14F-4D97-AF65-F5344CB8AC3E}">
        <p14:creationId xmlns:p14="http://schemas.microsoft.com/office/powerpoint/2010/main" xmlns="" val="3037619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1800" cy="464820"/>
          </a:xfrm>
          <a:prstGeom prst="rect">
            <a:avLst/>
          </a:prstGeom>
        </p:spPr>
        <p:txBody>
          <a:bodyPr vert="horz" lIns="92300" tIns="46150" rIns="92300" bIns="46150" rtlCol="0"/>
          <a:lstStyle>
            <a:lvl1pPr algn="l">
              <a:defRPr sz="1200"/>
            </a:lvl1pPr>
          </a:lstStyle>
          <a:p>
            <a:endParaRPr lang="en-CA" dirty="0"/>
          </a:p>
        </p:txBody>
      </p:sp>
      <p:sp>
        <p:nvSpPr>
          <p:cNvPr id="3" name="Date Placeholder 2"/>
          <p:cNvSpPr>
            <a:spLocks noGrp="1"/>
          </p:cNvSpPr>
          <p:nvPr>
            <p:ph type="dt" idx="1"/>
          </p:nvPr>
        </p:nvSpPr>
        <p:spPr>
          <a:xfrm>
            <a:off x="3884614" y="0"/>
            <a:ext cx="2971800" cy="464820"/>
          </a:xfrm>
          <a:prstGeom prst="rect">
            <a:avLst/>
          </a:prstGeom>
        </p:spPr>
        <p:txBody>
          <a:bodyPr vert="horz" lIns="92300" tIns="46150" rIns="92300" bIns="46150" rtlCol="0"/>
          <a:lstStyle>
            <a:lvl1pPr algn="r">
              <a:defRPr sz="1200"/>
            </a:lvl1pPr>
          </a:lstStyle>
          <a:p>
            <a:fld id="{422DEB0F-9AFA-4E34-98C1-7B16F1BC61DB}" type="datetimeFigureOut">
              <a:rPr lang="en-CA" smtClean="0"/>
              <a:pPr/>
              <a:t>04/10/2015</a:t>
            </a:fld>
            <a:endParaRPr lang="en-CA" dirty="0"/>
          </a:p>
        </p:txBody>
      </p:sp>
      <p:sp>
        <p:nvSpPr>
          <p:cNvPr id="4" name="Slide Image Placeholder 3"/>
          <p:cNvSpPr>
            <a:spLocks noGrp="1" noRot="1" noChangeAspect="1"/>
          </p:cNvSpPr>
          <p:nvPr>
            <p:ph type="sldImg" idx="2"/>
          </p:nvPr>
        </p:nvSpPr>
        <p:spPr>
          <a:xfrm>
            <a:off x="1106488" y="698500"/>
            <a:ext cx="4645025" cy="3484563"/>
          </a:xfrm>
          <a:prstGeom prst="rect">
            <a:avLst/>
          </a:prstGeom>
          <a:noFill/>
          <a:ln w="12700">
            <a:solidFill>
              <a:prstClr val="black"/>
            </a:solidFill>
          </a:ln>
        </p:spPr>
        <p:txBody>
          <a:bodyPr vert="horz" lIns="92300" tIns="46150" rIns="92300" bIns="46150" rtlCol="0" anchor="ctr"/>
          <a:lstStyle/>
          <a:p>
            <a:endParaRPr lang="en-CA"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2300" tIns="46150" rIns="92300" bIns="4615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1" y="8829967"/>
            <a:ext cx="2971800" cy="464820"/>
          </a:xfrm>
          <a:prstGeom prst="rect">
            <a:avLst/>
          </a:prstGeom>
        </p:spPr>
        <p:txBody>
          <a:bodyPr vert="horz" lIns="92300" tIns="46150" rIns="92300" bIns="4615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4" y="8829967"/>
            <a:ext cx="2971800" cy="464820"/>
          </a:xfrm>
          <a:prstGeom prst="rect">
            <a:avLst/>
          </a:prstGeom>
        </p:spPr>
        <p:txBody>
          <a:bodyPr vert="horz" lIns="92300" tIns="46150" rIns="92300" bIns="46150" rtlCol="0" anchor="b"/>
          <a:lstStyle>
            <a:lvl1pPr algn="r">
              <a:defRPr sz="1200"/>
            </a:lvl1pPr>
          </a:lstStyle>
          <a:p>
            <a:fld id="{68E48F65-B57D-48D1-97B6-0D7CEF56D0C7}" type="slidenum">
              <a:rPr lang="en-CA" smtClean="0"/>
              <a:pPr/>
              <a:t>‹#›</a:t>
            </a:fld>
            <a:endParaRPr lang="en-CA" dirty="0"/>
          </a:p>
        </p:txBody>
      </p:sp>
    </p:spTree>
    <p:extLst>
      <p:ext uri="{BB962C8B-B14F-4D97-AF65-F5344CB8AC3E}">
        <p14:creationId xmlns:p14="http://schemas.microsoft.com/office/powerpoint/2010/main" xmlns="" val="3460862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8E48F65-B57D-48D1-97B6-0D7CEF56D0C7}" type="slidenum">
              <a:rPr lang="en-CA" smtClean="0"/>
              <a:pPr/>
              <a:t>1</a:t>
            </a:fld>
            <a:endParaRPr lang="en-CA" dirty="0"/>
          </a:p>
        </p:txBody>
      </p:sp>
    </p:spTree>
    <p:extLst>
      <p:ext uri="{BB962C8B-B14F-4D97-AF65-F5344CB8AC3E}">
        <p14:creationId xmlns:p14="http://schemas.microsoft.com/office/powerpoint/2010/main" xmlns="" val="2050215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CA" dirty="0"/>
          </a:p>
        </p:txBody>
      </p:sp>
      <p:sp>
        <p:nvSpPr>
          <p:cNvPr id="4" name="Slide Number Placeholder 3"/>
          <p:cNvSpPr>
            <a:spLocks noGrp="1"/>
          </p:cNvSpPr>
          <p:nvPr>
            <p:ph type="sldNum" sz="quarter" idx="10"/>
          </p:nvPr>
        </p:nvSpPr>
        <p:spPr/>
        <p:txBody>
          <a:bodyPr/>
          <a:lstStyle/>
          <a:p>
            <a:fld id="{68E48F65-B57D-48D1-97B6-0D7CEF56D0C7}" type="slidenum">
              <a:rPr lang="en-CA" smtClean="0"/>
              <a:pPr/>
              <a:t>10</a:t>
            </a:fld>
            <a:endParaRPr lang="en-CA"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8E48F65-B57D-48D1-97B6-0D7CEF56D0C7}" type="slidenum">
              <a:rPr lang="en-CA" smtClean="0"/>
              <a:pPr/>
              <a:t>11</a:t>
            </a:fld>
            <a:endParaRPr lang="en-CA" dirty="0"/>
          </a:p>
        </p:txBody>
      </p:sp>
    </p:spTree>
    <p:extLst>
      <p:ext uri="{BB962C8B-B14F-4D97-AF65-F5344CB8AC3E}">
        <p14:creationId xmlns:p14="http://schemas.microsoft.com/office/powerpoint/2010/main" xmlns="" val="2351573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8E48F65-B57D-48D1-97B6-0D7CEF56D0C7}" type="slidenum">
              <a:rPr lang="en-CA" smtClean="0"/>
              <a:pPr/>
              <a:t>12</a:t>
            </a:fld>
            <a:endParaRPr lang="en-CA" dirty="0"/>
          </a:p>
        </p:txBody>
      </p:sp>
    </p:spTree>
    <p:extLst>
      <p:ext uri="{BB962C8B-B14F-4D97-AF65-F5344CB8AC3E}">
        <p14:creationId xmlns:p14="http://schemas.microsoft.com/office/powerpoint/2010/main" xmlns="" val="39484956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8E48F65-B57D-48D1-97B6-0D7CEF56D0C7}" type="slidenum">
              <a:rPr lang="en-CA" smtClean="0"/>
              <a:pPr/>
              <a:t>13</a:t>
            </a:fld>
            <a:endParaRPr lang="en-CA" dirty="0"/>
          </a:p>
        </p:txBody>
      </p:sp>
    </p:spTree>
    <p:extLst>
      <p:ext uri="{BB962C8B-B14F-4D97-AF65-F5344CB8AC3E}">
        <p14:creationId xmlns:p14="http://schemas.microsoft.com/office/powerpoint/2010/main" xmlns="" val="2460545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8E48F65-B57D-48D1-97B6-0D7CEF56D0C7}" type="slidenum">
              <a:rPr lang="en-CA" smtClean="0"/>
              <a:pPr/>
              <a:t>14</a:t>
            </a:fld>
            <a:endParaRPr lang="en-CA" dirty="0"/>
          </a:p>
        </p:txBody>
      </p:sp>
    </p:spTree>
    <p:extLst>
      <p:ext uri="{BB962C8B-B14F-4D97-AF65-F5344CB8AC3E}">
        <p14:creationId xmlns:p14="http://schemas.microsoft.com/office/powerpoint/2010/main" xmlns="" val="24605455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8E48F65-B57D-48D1-97B6-0D7CEF56D0C7}" type="slidenum">
              <a:rPr lang="en-CA" smtClean="0"/>
              <a:pPr/>
              <a:t>15</a:t>
            </a:fld>
            <a:endParaRPr lang="en-CA" dirty="0"/>
          </a:p>
        </p:txBody>
      </p:sp>
    </p:spTree>
    <p:extLst>
      <p:ext uri="{BB962C8B-B14F-4D97-AF65-F5344CB8AC3E}">
        <p14:creationId xmlns:p14="http://schemas.microsoft.com/office/powerpoint/2010/main" xmlns="" val="3107094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8E48F65-B57D-48D1-97B6-0D7CEF56D0C7}" type="slidenum">
              <a:rPr lang="en-CA" smtClean="0"/>
              <a:pPr/>
              <a:t>16</a:t>
            </a:fld>
            <a:endParaRPr lang="en-CA" dirty="0"/>
          </a:p>
        </p:txBody>
      </p:sp>
    </p:spTree>
    <p:extLst>
      <p:ext uri="{BB962C8B-B14F-4D97-AF65-F5344CB8AC3E}">
        <p14:creationId xmlns:p14="http://schemas.microsoft.com/office/powerpoint/2010/main" xmlns="" val="486689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smtClean="0"/>
          </a:p>
          <a:p>
            <a:endParaRPr lang="en-US" dirty="0" smtClean="0"/>
          </a:p>
          <a:p>
            <a:endParaRPr lang="en-CA" dirty="0"/>
          </a:p>
        </p:txBody>
      </p:sp>
      <p:sp>
        <p:nvSpPr>
          <p:cNvPr id="4" name="Slide Number Placeholder 3"/>
          <p:cNvSpPr>
            <a:spLocks noGrp="1"/>
          </p:cNvSpPr>
          <p:nvPr>
            <p:ph type="sldNum" sz="quarter" idx="10"/>
          </p:nvPr>
        </p:nvSpPr>
        <p:spPr/>
        <p:txBody>
          <a:bodyPr/>
          <a:lstStyle/>
          <a:p>
            <a:fld id="{68E48F65-B57D-48D1-97B6-0D7CEF56D0C7}" type="slidenum">
              <a:rPr lang="en-CA" smtClean="0"/>
              <a:pPr/>
              <a:t>17</a:t>
            </a:fld>
            <a:endParaRPr lang="en-CA" dirty="0"/>
          </a:p>
        </p:txBody>
      </p:sp>
    </p:spTree>
    <p:extLst>
      <p:ext uri="{BB962C8B-B14F-4D97-AF65-F5344CB8AC3E}">
        <p14:creationId xmlns:p14="http://schemas.microsoft.com/office/powerpoint/2010/main" xmlns="" val="8199417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8E48F65-B57D-48D1-97B6-0D7CEF56D0C7}" type="slidenum">
              <a:rPr lang="en-CA" smtClean="0"/>
              <a:pPr/>
              <a:t>18</a:t>
            </a:fld>
            <a:endParaRPr lang="en-CA" dirty="0"/>
          </a:p>
        </p:txBody>
      </p:sp>
    </p:spTree>
    <p:extLst>
      <p:ext uri="{BB962C8B-B14F-4D97-AF65-F5344CB8AC3E}">
        <p14:creationId xmlns:p14="http://schemas.microsoft.com/office/powerpoint/2010/main" xmlns="" val="32895426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8E48F65-B57D-48D1-97B6-0D7CEF56D0C7}" type="slidenum">
              <a:rPr lang="en-CA" smtClean="0"/>
              <a:pPr/>
              <a:t>19</a:t>
            </a:fld>
            <a:endParaRPr lang="en-CA" dirty="0"/>
          </a:p>
        </p:txBody>
      </p:sp>
    </p:spTree>
    <p:extLst>
      <p:ext uri="{BB962C8B-B14F-4D97-AF65-F5344CB8AC3E}">
        <p14:creationId xmlns:p14="http://schemas.microsoft.com/office/powerpoint/2010/main" xmlns="" val="819941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8E48F65-B57D-48D1-97B6-0D7CEF56D0C7}" type="slidenum">
              <a:rPr lang="en-CA" smtClean="0"/>
              <a:pPr/>
              <a:t>2</a:t>
            </a:fld>
            <a:endParaRPr lang="en-CA" dirty="0"/>
          </a:p>
        </p:txBody>
      </p:sp>
    </p:spTree>
    <p:extLst>
      <p:ext uri="{BB962C8B-B14F-4D97-AF65-F5344CB8AC3E}">
        <p14:creationId xmlns:p14="http://schemas.microsoft.com/office/powerpoint/2010/main" xmlns="" val="28488137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8E48F65-B57D-48D1-97B6-0D7CEF56D0C7}" type="slidenum">
              <a:rPr lang="en-CA" smtClean="0"/>
              <a:pPr/>
              <a:t>20</a:t>
            </a:fld>
            <a:endParaRPr lang="en-CA" dirty="0"/>
          </a:p>
        </p:txBody>
      </p:sp>
    </p:spTree>
    <p:extLst>
      <p:ext uri="{BB962C8B-B14F-4D97-AF65-F5344CB8AC3E}">
        <p14:creationId xmlns:p14="http://schemas.microsoft.com/office/powerpoint/2010/main" xmlns="" val="17152682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8E48F65-B57D-48D1-97B6-0D7CEF56D0C7}" type="slidenum">
              <a:rPr lang="en-CA" smtClean="0"/>
              <a:pPr/>
              <a:t>21</a:t>
            </a:fld>
            <a:endParaRPr lang="en-CA" dirty="0"/>
          </a:p>
        </p:txBody>
      </p:sp>
    </p:spTree>
    <p:extLst>
      <p:ext uri="{BB962C8B-B14F-4D97-AF65-F5344CB8AC3E}">
        <p14:creationId xmlns:p14="http://schemas.microsoft.com/office/powerpoint/2010/main" xmlns="" val="32525213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8E48F65-B57D-48D1-97B6-0D7CEF56D0C7}" type="slidenum">
              <a:rPr lang="en-CA" smtClean="0"/>
              <a:pPr/>
              <a:t>22</a:t>
            </a:fld>
            <a:endParaRPr lang="en-CA" dirty="0"/>
          </a:p>
        </p:txBody>
      </p:sp>
    </p:spTree>
    <p:extLst>
      <p:ext uri="{BB962C8B-B14F-4D97-AF65-F5344CB8AC3E}">
        <p14:creationId xmlns:p14="http://schemas.microsoft.com/office/powerpoint/2010/main" xmlns="" val="3165133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8E48F65-B57D-48D1-97B6-0D7CEF56D0C7}" type="slidenum">
              <a:rPr lang="en-CA" smtClean="0"/>
              <a:pPr/>
              <a:t>3</a:t>
            </a:fld>
            <a:endParaRPr lang="en-CA" dirty="0"/>
          </a:p>
        </p:txBody>
      </p:sp>
    </p:spTree>
    <p:extLst>
      <p:ext uri="{BB962C8B-B14F-4D97-AF65-F5344CB8AC3E}">
        <p14:creationId xmlns:p14="http://schemas.microsoft.com/office/powerpoint/2010/main" xmlns="" val="36982421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8E48F65-B57D-48D1-97B6-0D7CEF56D0C7}" type="slidenum">
              <a:rPr lang="en-CA" smtClean="0"/>
              <a:pPr/>
              <a:t>4</a:t>
            </a:fld>
            <a:endParaRPr lang="en-CA" dirty="0"/>
          </a:p>
        </p:txBody>
      </p:sp>
    </p:spTree>
    <p:extLst>
      <p:ext uri="{BB962C8B-B14F-4D97-AF65-F5344CB8AC3E}">
        <p14:creationId xmlns:p14="http://schemas.microsoft.com/office/powerpoint/2010/main" xmlns="" val="3500255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8E48F65-B57D-48D1-97B6-0D7CEF56D0C7}" type="slidenum">
              <a:rPr lang="en-CA" smtClean="0"/>
              <a:pPr/>
              <a:t>5</a:t>
            </a:fld>
            <a:endParaRPr lang="en-CA" dirty="0"/>
          </a:p>
        </p:txBody>
      </p:sp>
    </p:spTree>
    <p:extLst>
      <p:ext uri="{BB962C8B-B14F-4D97-AF65-F5344CB8AC3E}">
        <p14:creationId xmlns:p14="http://schemas.microsoft.com/office/powerpoint/2010/main" xmlns="" val="1476433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8E48F65-B57D-48D1-97B6-0D7CEF56D0C7}" type="slidenum">
              <a:rPr lang="en-CA" smtClean="0"/>
              <a:pPr/>
              <a:t>6</a:t>
            </a:fld>
            <a:endParaRPr lang="en-CA" dirty="0"/>
          </a:p>
        </p:txBody>
      </p:sp>
    </p:spTree>
    <p:extLst>
      <p:ext uri="{BB962C8B-B14F-4D97-AF65-F5344CB8AC3E}">
        <p14:creationId xmlns:p14="http://schemas.microsoft.com/office/powerpoint/2010/main" xmlns="" val="34391872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8E48F65-B57D-48D1-97B6-0D7CEF56D0C7}" type="slidenum">
              <a:rPr lang="en-CA" smtClean="0"/>
              <a:pPr/>
              <a:t>7</a:t>
            </a:fld>
            <a:endParaRPr lang="en-CA" dirty="0"/>
          </a:p>
        </p:txBody>
      </p:sp>
    </p:spTree>
    <p:extLst>
      <p:ext uri="{BB962C8B-B14F-4D97-AF65-F5344CB8AC3E}">
        <p14:creationId xmlns:p14="http://schemas.microsoft.com/office/powerpoint/2010/main" xmlns="" val="1476433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10"/>
          </p:nvPr>
        </p:nvSpPr>
        <p:spPr/>
        <p:txBody>
          <a:bodyPr/>
          <a:lstStyle/>
          <a:p>
            <a:fld id="{68E48F65-B57D-48D1-97B6-0D7CEF56D0C7}" type="slidenum">
              <a:rPr lang="en-CA" smtClean="0"/>
              <a:pPr/>
              <a:t>8</a:t>
            </a:fld>
            <a:endParaRPr lang="en-CA" dirty="0"/>
          </a:p>
        </p:txBody>
      </p:sp>
    </p:spTree>
    <p:extLst>
      <p:ext uri="{BB962C8B-B14F-4D97-AF65-F5344CB8AC3E}">
        <p14:creationId xmlns:p14="http://schemas.microsoft.com/office/powerpoint/2010/main" xmlns="" val="1689996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8E48F65-B57D-48D1-97B6-0D7CEF56D0C7}" type="slidenum">
              <a:rPr lang="en-CA" smtClean="0"/>
              <a:pPr/>
              <a:t>9</a:t>
            </a:fld>
            <a:endParaRPr lang="en-CA" dirty="0"/>
          </a:p>
        </p:txBody>
      </p:sp>
    </p:spTree>
    <p:extLst>
      <p:ext uri="{BB962C8B-B14F-4D97-AF65-F5344CB8AC3E}">
        <p14:creationId xmlns:p14="http://schemas.microsoft.com/office/powerpoint/2010/main" xmlns="" val="39117396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9A9FDCE-CA22-429F-8C5A-0735469FD555}" type="datetimeFigureOut">
              <a:rPr lang="en-CA" smtClean="0"/>
              <a:pPr/>
              <a:t>04/10/2015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E582F1CF-0953-49DC-AB72-E579EA825EA2}" type="slidenum">
              <a:rPr lang="en-CA" smtClean="0"/>
              <a:pPr/>
              <a:t>‹#›</a:t>
            </a:fld>
            <a:endParaRPr lang="en-CA" dirty="0"/>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A9FDCE-CA22-429F-8C5A-0735469FD555}" type="datetimeFigureOut">
              <a:rPr lang="en-CA" smtClean="0"/>
              <a:pPr/>
              <a:t>04/10/2015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E582F1CF-0953-49DC-AB72-E579EA825EA2}"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A9FDCE-CA22-429F-8C5A-0735469FD555}" type="datetimeFigureOut">
              <a:rPr lang="en-CA" smtClean="0"/>
              <a:pPr/>
              <a:t>04/10/2015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E582F1CF-0953-49DC-AB72-E579EA825EA2}"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A9FDCE-CA22-429F-8C5A-0735469FD555}" type="datetimeFigureOut">
              <a:rPr lang="en-CA" smtClean="0"/>
              <a:pPr/>
              <a:t>04/10/2015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E582F1CF-0953-49DC-AB72-E579EA825EA2}"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A9FDCE-CA22-429F-8C5A-0735469FD555}" type="datetimeFigureOut">
              <a:rPr lang="en-CA" smtClean="0"/>
              <a:pPr/>
              <a:t>04/10/2015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E582F1CF-0953-49DC-AB72-E579EA825EA2}" type="slidenum">
              <a:rPr lang="en-CA" smtClean="0"/>
              <a:pPr/>
              <a:t>‹#›</a:t>
            </a:fld>
            <a:endParaRPr lang="en-CA" dirty="0"/>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A9FDCE-CA22-429F-8C5A-0735469FD555}" type="datetimeFigureOut">
              <a:rPr lang="en-CA" smtClean="0"/>
              <a:pPr/>
              <a:t>04/10/2015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E582F1CF-0953-49DC-AB72-E579EA825EA2}"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A9FDCE-CA22-429F-8C5A-0735469FD555}" type="datetimeFigureOut">
              <a:rPr lang="en-CA" smtClean="0"/>
              <a:pPr/>
              <a:t>04/10/2015</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E582F1CF-0953-49DC-AB72-E579EA825EA2}" type="slidenum">
              <a:rPr lang="en-CA" smtClean="0"/>
              <a:pPr/>
              <a:t>‹#›</a:t>
            </a:fld>
            <a:endParaRPr lang="en-CA" dirty="0"/>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A9FDCE-CA22-429F-8C5A-0735469FD555}" type="datetimeFigureOut">
              <a:rPr lang="en-CA" smtClean="0"/>
              <a:pPr/>
              <a:t>04/10/2015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E582F1CF-0953-49DC-AB72-E579EA825EA2}"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A9FDCE-CA22-429F-8C5A-0735469FD555}" type="datetimeFigureOut">
              <a:rPr lang="en-CA" smtClean="0"/>
              <a:pPr/>
              <a:t>04/10/2015</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E582F1CF-0953-49DC-AB72-E579EA825EA2}"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A9FDCE-CA22-429F-8C5A-0735469FD555}" type="datetimeFigureOut">
              <a:rPr lang="en-CA" smtClean="0"/>
              <a:pPr/>
              <a:t>04/10/2015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E582F1CF-0953-49DC-AB72-E579EA825EA2}" type="slidenum">
              <a:rPr lang="en-CA" smtClean="0"/>
              <a:pPr/>
              <a:t>‹#›</a:t>
            </a:fld>
            <a:endParaRPr lang="en-CA" dirty="0"/>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A9FDCE-CA22-429F-8C5A-0735469FD555}" type="datetimeFigureOut">
              <a:rPr lang="en-CA" smtClean="0"/>
              <a:pPr/>
              <a:t>04/10/2015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E582F1CF-0953-49DC-AB72-E579EA825EA2}" type="slidenum">
              <a:rPr lang="en-CA" smtClean="0"/>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29A9FDCE-CA22-429F-8C5A-0735469FD555}" type="datetimeFigureOut">
              <a:rPr lang="en-CA" smtClean="0"/>
              <a:pPr/>
              <a:t>04/10/2015</a:t>
            </a:fld>
            <a:endParaRPr lang="en-CA" dirty="0"/>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CA"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E582F1CF-0953-49DC-AB72-E579EA825EA2}" type="slidenum">
              <a:rPr lang="en-CA" smtClean="0"/>
              <a:pPr/>
              <a:t>‹#›</a:t>
            </a:fld>
            <a:endParaRPr lang="en-CA"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www.angelabyrnecma.co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mailto:info@angelabyrnecma.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132856"/>
            <a:ext cx="7543800" cy="936104"/>
          </a:xfrm>
        </p:spPr>
        <p:txBody>
          <a:bodyPr/>
          <a:lstStyle/>
          <a:p>
            <a:r>
              <a:rPr lang="en-CA" dirty="0" smtClean="0"/>
              <a:t>London Life Young Leaders</a:t>
            </a:r>
            <a:endParaRPr lang="en-CA" i="1" dirty="0"/>
          </a:p>
        </p:txBody>
      </p:sp>
      <p:sp>
        <p:nvSpPr>
          <p:cNvPr id="3" name="Subtitle 2"/>
          <p:cNvSpPr>
            <a:spLocks noGrp="1"/>
          </p:cNvSpPr>
          <p:nvPr>
            <p:ph type="subTitle" idx="1"/>
          </p:nvPr>
        </p:nvSpPr>
        <p:spPr>
          <a:xfrm>
            <a:off x="762000" y="3140968"/>
            <a:ext cx="6858000" cy="2880320"/>
          </a:xfrm>
        </p:spPr>
        <p:txBody>
          <a:bodyPr>
            <a:normAutofit/>
          </a:bodyPr>
          <a:lstStyle/>
          <a:p>
            <a:r>
              <a:rPr lang="en-CA" b="1" dirty="0" smtClean="0"/>
              <a:t>United Way of London &amp; Middlesex</a:t>
            </a:r>
          </a:p>
          <a:p>
            <a:pPr algn="ctr"/>
            <a:r>
              <a:rPr lang="en-CA" sz="3000" b="1" i="1" dirty="0" smtClean="0"/>
              <a:t>Financial Reports &amp; the Board of Directors</a:t>
            </a:r>
          </a:p>
          <a:p>
            <a:pPr algn="ctr"/>
            <a:r>
              <a:rPr lang="en-CA" sz="1600" dirty="0" smtClean="0"/>
              <a:t>by</a:t>
            </a:r>
          </a:p>
          <a:p>
            <a:pPr algn="ctr"/>
            <a:r>
              <a:rPr lang="en-CA" sz="2400" dirty="0" smtClean="0"/>
              <a:t>Angela Byrne CPA CMA</a:t>
            </a:r>
          </a:p>
          <a:p>
            <a:pPr algn="ctr"/>
            <a:endParaRPr lang="en-CA" sz="1600" dirty="0" smtClean="0"/>
          </a:p>
          <a:p>
            <a:pPr algn="ctr"/>
            <a:r>
              <a:rPr lang="en-CA" sz="1600" dirty="0" smtClean="0"/>
              <a:t>October 3, 2015</a:t>
            </a:r>
            <a:endParaRPr lang="en-CA"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Statement of Financial Position</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What does it tell us?</a:t>
            </a:r>
          </a:p>
          <a:p>
            <a:pPr lvl="1"/>
            <a:r>
              <a:rPr lang="en-US" dirty="0" smtClean="0"/>
              <a:t>Tells us about the financial health of the organization</a:t>
            </a:r>
            <a:endParaRPr lang="en-CA" dirty="0" smtClean="0"/>
          </a:p>
          <a:p>
            <a:pPr lvl="1"/>
            <a:r>
              <a:rPr lang="en-US" dirty="0" smtClean="0"/>
              <a:t>Identifies assets (owns), liabilities (owes), fund balances (equity) of the organization</a:t>
            </a:r>
          </a:p>
          <a:p>
            <a:pPr lvl="1"/>
            <a:r>
              <a:rPr lang="en-US" dirty="0" smtClean="0"/>
              <a:t>Fixed point in time or snapshot at year end</a:t>
            </a:r>
          </a:p>
          <a:p>
            <a:r>
              <a:rPr lang="en-CA" dirty="0" smtClean="0"/>
              <a:t>What questions to ask?</a:t>
            </a:r>
          </a:p>
          <a:p>
            <a:pPr lvl="1"/>
            <a:r>
              <a:rPr lang="en-US" dirty="0" smtClean="0"/>
              <a:t>Is there enough cash to pay the bills? Is this increasing or decreasing?</a:t>
            </a:r>
            <a:endParaRPr lang="en-CA" dirty="0" smtClean="0"/>
          </a:p>
          <a:p>
            <a:pPr lvl="1"/>
            <a:r>
              <a:rPr lang="en-US" dirty="0" smtClean="0"/>
              <a:t>How much liability (debt levels) is the organization carrying? Is this increasing or decreasing?</a:t>
            </a:r>
          </a:p>
          <a:p>
            <a:pPr lvl="1"/>
            <a:r>
              <a:rPr lang="en-US" dirty="0" smtClean="0"/>
              <a:t>Fund balances increasing or decreasing? Why?</a:t>
            </a:r>
            <a:endParaRPr lang="en-CA" dirty="0" smtClean="0"/>
          </a:p>
          <a:p>
            <a:pPr lvl="1"/>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Statement of Fund Revenue and Expenses</a:t>
            </a:r>
            <a:endParaRPr lang="en-CA" dirty="0"/>
          </a:p>
        </p:txBody>
      </p:sp>
      <p:sp>
        <p:nvSpPr>
          <p:cNvPr id="3" name="Content Placeholder 2"/>
          <p:cNvSpPr>
            <a:spLocks noGrp="1"/>
          </p:cNvSpPr>
          <p:nvPr>
            <p:ph idx="1"/>
          </p:nvPr>
        </p:nvSpPr>
        <p:spPr/>
        <p:txBody>
          <a:bodyPr>
            <a:normAutofit fontScale="85000" lnSpcReduction="20000"/>
          </a:bodyPr>
          <a:lstStyle/>
          <a:p>
            <a:r>
              <a:rPr lang="en-CA" dirty="0" smtClean="0"/>
              <a:t>What does it tell us?</a:t>
            </a:r>
          </a:p>
          <a:p>
            <a:pPr lvl="1"/>
            <a:r>
              <a:rPr lang="en-CA" dirty="0" smtClean="0"/>
              <a:t>Revenue and expenses over a period of time</a:t>
            </a:r>
          </a:p>
          <a:p>
            <a:pPr lvl="1"/>
            <a:r>
              <a:rPr lang="en-CA" dirty="0" smtClean="0"/>
              <a:t>Excess of revenue over expenses</a:t>
            </a:r>
          </a:p>
          <a:p>
            <a:pPr lvl="1"/>
            <a:r>
              <a:rPr lang="en-CA" dirty="0" smtClean="0"/>
              <a:t>Changes in Fund balances </a:t>
            </a:r>
          </a:p>
          <a:p>
            <a:pPr lvl="1"/>
            <a:r>
              <a:rPr lang="en-CA" dirty="0" smtClean="0"/>
              <a:t>Sustainability of programs </a:t>
            </a:r>
          </a:p>
          <a:p>
            <a:pPr lvl="0"/>
            <a:r>
              <a:rPr lang="en-CA" dirty="0" smtClean="0"/>
              <a:t>What questions to ask?</a:t>
            </a:r>
            <a:r>
              <a:rPr lang="en-US" dirty="0" smtClean="0"/>
              <a:t> </a:t>
            </a:r>
          </a:p>
          <a:p>
            <a:pPr lvl="1"/>
            <a:r>
              <a:rPr lang="en-US" dirty="0" smtClean="0"/>
              <a:t> Do variances indicate financial pressures that threaten future viability? If so, what action is being taken today to mitigate this threat? </a:t>
            </a:r>
            <a:endParaRPr lang="en-CA" dirty="0" smtClean="0"/>
          </a:p>
          <a:p>
            <a:pPr lvl="1"/>
            <a:r>
              <a:rPr lang="en-US" dirty="0" smtClean="0"/>
              <a:t> Are there any significant surplus/deficits in programs? A surplus may indicate program outcomes are not being met and excess funds may need to be returned to the funder. A deficit may indicate building financial pressures.</a:t>
            </a:r>
            <a:endParaRPr lang="en-CA" dirty="0" smtClean="0"/>
          </a:p>
          <a:p>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Cash Flow Statement</a:t>
            </a:r>
            <a:endParaRPr lang="en-CA" dirty="0"/>
          </a:p>
        </p:txBody>
      </p:sp>
      <p:sp>
        <p:nvSpPr>
          <p:cNvPr id="3" name="Content Placeholder 2"/>
          <p:cNvSpPr>
            <a:spLocks noGrp="1"/>
          </p:cNvSpPr>
          <p:nvPr>
            <p:ph idx="1"/>
          </p:nvPr>
        </p:nvSpPr>
        <p:spPr>
          <a:xfrm>
            <a:off x="611560" y="476672"/>
            <a:ext cx="7543800" cy="4608512"/>
          </a:xfrm>
        </p:spPr>
        <p:txBody>
          <a:bodyPr>
            <a:normAutofit/>
          </a:bodyPr>
          <a:lstStyle/>
          <a:p>
            <a:r>
              <a:rPr lang="en-CA" dirty="0" smtClean="0"/>
              <a:t>What does it tell us?</a:t>
            </a:r>
          </a:p>
          <a:p>
            <a:pPr lvl="1"/>
            <a:r>
              <a:rPr lang="en-CA" dirty="0" smtClean="0"/>
              <a:t>Exchange of money between the organization </a:t>
            </a:r>
          </a:p>
          <a:p>
            <a:pPr lvl="1">
              <a:buNone/>
            </a:pPr>
            <a:r>
              <a:rPr lang="en-CA" dirty="0" smtClean="0"/>
              <a:t>&amp; outside world</a:t>
            </a:r>
          </a:p>
          <a:p>
            <a:pPr lvl="1"/>
            <a:r>
              <a:rPr lang="en-US" dirty="0" smtClean="0"/>
              <a:t>Depicts the ways cash has changed during a designated period of time</a:t>
            </a:r>
          </a:p>
          <a:p>
            <a:pPr lvl="1"/>
            <a:r>
              <a:rPr lang="en-US" dirty="0" smtClean="0"/>
              <a:t>Indicates sources &amp; uses of cash</a:t>
            </a:r>
          </a:p>
          <a:p>
            <a:r>
              <a:rPr lang="en-CA" dirty="0" smtClean="0"/>
              <a:t>What questions to ask?</a:t>
            </a:r>
          </a:p>
          <a:p>
            <a:pPr lvl="1"/>
            <a:r>
              <a:rPr lang="en-CA" dirty="0" smtClean="0"/>
              <a:t>Are programs returning positive cash flow?</a:t>
            </a:r>
          </a:p>
          <a:p>
            <a:pPr lvl="1"/>
            <a:r>
              <a:rPr lang="en-CA" dirty="0" smtClean="0"/>
              <a:t>What is contributing to changes in cash balances?</a:t>
            </a:r>
            <a:endParaRPr lang="en-CA"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020272" y="2636912"/>
            <a:ext cx="1691680" cy="2592288"/>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Notes to the Financial Statements</a:t>
            </a:r>
            <a:endParaRPr lang="en-CA" dirty="0"/>
          </a:p>
        </p:txBody>
      </p:sp>
      <p:sp>
        <p:nvSpPr>
          <p:cNvPr id="3" name="Content Placeholder 2"/>
          <p:cNvSpPr>
            <a:spLocks noGrp="1"/>
          </p:cNvSpPr>
          <p:nvPr>
            <p:ph idx="1"/>
          </p:nvPr>
        </p:nvSpPr>
        <p:spPr/>
        <p:txBody>
          <a:bodyPr>
            <a:normAutofit/>
          </a:bodyPr>
          <a:lstStyle/>
          <a:p>
            <a:r>
              <a:rPr lang="en-CA" dirty="0" smtClean="0"/>
              <a:t>What does it tell us?</a:t>
            </a:r>
          </a:p>
          <a:p>
            <a:pPr lvl="1"/>
            <a:r>
              <a:rPr lang="en-CA" dirty="0" smtClean="0"/>
              <a:t>Provides the reader with additional information to better understand the statements</a:t>
            </a:r>
            <a:endParaRPr lang="en-US" dirty="0" smtClean="0"/>
          </a:p>
          <a:p>
            <a:r>
              <a:rPr lang="en-CA" dirty="0" smtClean="0"/>
              <a:t>What questions to ask?</a:t>
            </a:r>
          </a:p>
          <a:p>
            <a:pPr lvl="1"/>
            <a:r>
              <a:rPr lang="en-CA" dirty="0" smtClean="0"/>
              <a:t>Are there any contingencies noted that could pose a financial risk?</a:t>
            </a:r>
          </a:p>
          <a:p>
            <a:pPr lvl="1"/>
            <a:r>
              <a:rPr lang="en-CA" dirty="0" smtClean="0"/>
              <a:t>Are there any related party transactions noted that could affect objectivity of directors?</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Note Example</a:t>
            </a:r>
            <a:endParaRPr lang="en-CA" dirty="0"/>
          </a:p>
        </p:txBody>
      </p:sp>
      <p:sp>
        <p:nvSpPr>
          <p:cNvPr id="3" name="Content Placeholder 2"/>
          <p:cNvSpPr>
            <a:spLocks noGrp="1"/>
          </p:cNvSpPr>
          <p:nvPr>
            <p:ph idx="1"/>
          </p:nvPr>
        </p:nvSpPr>
        <p:spPr/>
        <p:txBody>
          <a:bodyPr>
            <a:normAutofit/>
          </a:bodyPr>
          <a:lstStyle/>
          <a:p>
            <a:pPr>
              <a:buNone/>
            </a:pPr>
            <a:r>
              <a:rPr lang="en-CA" sz="2000" dirty="0" smtClean="0"/>
              <a:t>“</a:t>
            </a:r>
            <a:r>
              <a:rPr lang="en-CA" sz="2000" b="1" dirty="0" smtClean="0"/>
              <a:t>3. Fund accounting</a:t>
            </a:r>
          </a:p>
          <a:p>
            <a:pPr>
              <a:buNone/>
            </a:pPr>
            <a:r>
              <a:rPr lang="en-CA" sz="2000" dirty="0" smtClean="0"/>
              <a:t>The financial statements separately disclose the activities of the following funds maintained by United Way of London &amp; Middlesex.</a:t>
            </a:r>
          </a:p>
          <a:p>
            <a:pPr>
              <a:buNone/>
            </a:pPr>
            <a:r>
              <a:rPr lang="en-CA" sz="2000" i="1" dirty="0" smtClean="0"/>
              <a:t>Operating Fund</a:t>
            </a:r>
          </a:p>
          <a:p>
            <a:pPr>
              <a:buNone/>
            </a:pPr>
            <a:r>
              <a:rPr lang="en-CA" sz="2000" dirty="0" smtClean="0"/>
              <a:t>The Operating Fund represents the excess of revenue over expenditures related to ongoing programs and activities. All agency allocations, strategic investments funded from the annual campaign and United Way agency itself are financed from this fund.”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Management Letter</a:t>
            </a:r>
            <a:endParaRPr lang="en-CA" dirty="0"/>
          </a:p>
        </p:txBody>
      </p:sp>
      <p:sp>
        <p:nvSpPr>
          <p:cNvPr id="3" name="Content Placeholder 2"/>
          <p:cNvSpPr>
            <a:spLocks noGrp="1"/>
          </p:cNvSpPr>
          <p:nvPr>
            <p:ph idx="1"/>
          </p:nvPr>
        </p:nvSpPr>
        <p:spPr/>
        <p:txBody>
          <a:bodyPr/>
          <a:lstStyle/>
          <a:p>
            <a:r>
              <a:rPr lang="en-CA" dirty="0" smtClean="0"/>
              <a:t>What does it tell us?</a:t>
            </a:r>
          </a:p>
          <a:p>
            <a:pPr lvl="1"/>
            <a:r>
              <a:rPr lang="en-CA" dirty="0" smtClean="0"/>
              <a:t>Provides us with auditor’s opinion on the financial health of the organization and the strength of internal controls </a:t>
            </a:r>
          </a:p>
          <a:p>
            <a:r>
              <a:rPr lang="en-CA" dirty="0" smtClean="0"/>
              <a:t>What questions to ask?</a:t>
            </a:r>
          </a:p>
          <a:p>
            <a:pPr lvl="1"/>
            <a:r>
              <a:rPr lang="en-US" dirty="0" smtClean="0"/>
              <a:t>Has the auditor noted any concerns regarding continued operations?  </a:t>
            </a:r>
          </a:p>
          <a:p>
            <a:pPr lvl="1"/>
            <a:r>
              <a:rPr lang="en-US" dirty="0" smtClean="0"/>
              <a:t>What actions have been taken to rectify items mentioned in the management letter?</a:t>
            </a:r>
          </a:p>
          <a:p>
            <a:pPr lvl="1"/>
            <a:endParaRPr lang="en-CA" dirty="0"/>
          </a:p>
        </p:txBody>
      </p:sp>
      <p:pic>
        <p:nvPicPr>
          <p:cNvPr id="5122" name="Picture 2" descr="C:\Users\Yvonne\AppData\Local\Microsoft\Windows\Temporary Internet Files\Content.IE5\OPRZ7U9V\MP900315598[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991920" y="3789040"/>
            <a:ext cx="2846878" cy="1656184"/>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Audited Statements</a:t>
            </a:r>
            <a:endParaRPr lang="en-CA" dirty="0"/>
          </a:p>
        </p:txBody>
      </p:sp>
      <p:sp>
        <p:nvSpPr>
          <p:cNvPr id="3" name="Content Placeholder 2"/>
          <p:cNvSpPr>
            <a:spLocks noGrp="1"/>
          </p:cNvSpPr>
          <p:nvPr>
            <p:ph idx="1"/>
          </p:nvPr>
        </p:nvSpPr>
        <p:spPr/>
        <p:txBody>
          <a:bodyPr/>
          <a:lstStyle/>
          <a:p>
            <a:pPr lvl="0"/>
            <a:r>
              <a:rPr lang="en-US" dirty="0" smtClean="0"/>
              <a:t>Board Actions</a:t>
            </a:r>
          </a:p>
          <a:p>
            <a:pPr lvl="1"/>
            <a:r>
              <a:rPr lang="en-US" dirty="0" smtClean="0"/>
              <a:t>Review of audited financial statements with external auditor</a:t>
            </a:r>
            <a:endParaRPr lang="en-CA" dirty="0" smtClean="0"/>
          </a:p>
          <a:p>
            <a:pPr lvl="1"/>
            <a:r>
              <a:rPr lang="en-US" dirty="0" smtClean="0"/>
              <a:t>Discuss financial status and internal controls</a:t>
            </a:r>
            <a:endParaRPr lang="en-CA" dirty="0" smtClean="0"/>
          </a:p>
          <a:p>
            <a:pPr lvl="1"/>
            <a:r>
              <a:rPr lang="en-US" dirty="0" smtClean="0"/>
              <a:t>Identify any action required and implement</a:t>
            </a:r>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Budgets &amp; Interim Reports </a:t>
            </a:r>
            <a:endParaRPr lang="en-CA" dirty="0"/>
          </a:p>
        </p:txBody>
      </p:sp>
      <p:sp>
        <p:nvSpPr>
          <p:cNvPr id="3" name="Content Placeholder 2"/>
          <p:cNvSpPr>
            <a:spLocks noGrp="1"/>
          </p:cNvSpPr>
          <p:nvPr>
            <p:ph idx="1"/>
          </p:nvPr>
        </p:nvSpPr>
        <p:spPr/>
        <p:txBody>
          <a:bodyPr/>
          <a:lstStyle/>
          <a:p>
            <a:r>
              <a:rPr lang="en-CA" dirty="0" smtClean="0"/>
              <a:t>What do Budgets tell us?</a:t>
            </a:r>
          </a:p>
          <a:p>
            <a:pPr lvl="1"/>
            <a:r>
              <a:rPr lang="en-US" dirty="0" smtClean="0"/>
              <a:t>Forecasts (estimates) revenue and expenditures for specific period </a:t>
            </a:r>
            <a:endParaRPr lang="en-CA" dirty="0" smtClean="0"/>
          </a:p>
          <a:p>
            <a:pPr lvl="1"/>
            <a:r>
              <a:rPr lang="en-US" dirty="0" smtClean="0"/>
              <a:t>Ideally budget reflects the organization’s priorities, i.e. matches financial resources to organizational strategy</a:t>
            </a:r>
          </a:p>
          <a:p>
            <a:r>
              <a:rPr lang="en-CA" dirty="0" smtClean="0"/>
              <a:t>What questions to ask?</a:t>
            </a:r>
          </a:p>
          <a:p>
            <a:pPr lvl="1"/>
            <a:r>
              <a:rPr lang="en-CA" dirty="0" smtClean="0"/>
              <a:t>What are the key budget assumptions?</a:t>
            </a:r>
          </a:p>
          <a:p>
            <a:pPr lvl="1"/>
            <a:r>
              <a:rPr lang="en-CA" dirty="0" smtClean="0"/>
              <a:t>What events or activities may impact the budget? </a:t>
            </a:r>
          </a:p>
          <a:p>
            <a:pPr lvl="1"/>
            <a:endParaRPr lang="en-CA" dirty="0" smtClean="0"/>
          </a:p>
          <a:p>
            <a:pPr lvl="1"/>
            <a:endParaRPr lang="en-CA"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
            </a:r>
            <a:br>
              <a:rPr lang="en-US" dirty="0" smtClean="0"/>
            </a:br>
            <a:r>
              <a:rPr lang="en-US" dirty="0" smtClean="0"/>
              <a:t>Approval of the annual budget</a:t>
            </a:r>
            <a:endParaRPr lang="en-CA" dirty="0" smtClean="0"/>
          </a:p>
        </p:txBody>
      </p:sp>
      <p:sp>
        <p:nvSpPr>
          <p:cNvPr id="3" name="Content Placeholder 2"/>
          <p:cNvSpPr>
            <a:spLocks noGrp="1"/>
          </p:cNvSpPr>
          <p:nvPr>
            <p:ph idx="1"/>
          </p:nvPr>
        </p:nvSpPr>
        <p:spPr/>
        <p:txBody>
          <a:bodyPr>
            <a:normAutofit/>
          </a:bodyPr>
          <a:lstStyle/>
          <a:p>
            <a:pPr lvl="0"/>
            <a:r>
              <a:rPr lang="en-US" dirty="0" smtClean="0"/>
              <a:t>Actions of the Board</a:t>
            </a:r>
          </a:p>
          <a:p>
            <a:pPr lvl="1"/>
            <a:r>
              <a:rPr lang="en-US" dirty="0" smtClean="0"/>
              <a:t>Review budget with Executive Director</a:t>
            </a:r>
            <a:endParaRPr lang="en-CA" dirty="0" smtClean="0"/>
          </a:p>
          <a:p>
            <a:pPr lvl="1"/>
            <a:r>
              <a:rPr lang="en-US" dirty="0" smtClean="0"/>
              <a:t>Compare last year’s budget to financial performance of previous year</a:t>
            </a:r>
            <a:endParaRPr lang="en-CA" dirty="0" smtClean="0"/>
          </a:p>
          <a:p>
            <a:pPr lvl="1"/>
            <a:r>
              <a:rPr lang="en-US" dirty="0" smtClean="0"/>
              <a:t>Assess budget for reasonableness </a:t>
            </a:r>
            <a:endParaRPr lang="en-CA" dirty="0" smtClean="0"/>
          </a:p>
          <a:p>
            <a:pPr lvl="1"/>
            <a:r>
              <a:rPr lang="en-US" dirty="0" smtClean="0"/>
              <a:t>Determine magnitude of variances at which point Executive Director must return for Board approval </a:t>
            </a:r>
            <a:endParaRPr lang="en-CA" dirty="0" smtClean="0"/>
          </a:p>
          <a:p>
            <a:pPr lvl="1"/>
            <a:r>
              <a:rPr lang="en-US" dirty="0" smtClean="0"/>
              <a:t>Assess budget for consistency with strategic direction</a:t>
            </a:r>
            <a:endParaRPr lang="en-CA" dirty="0" smtClean="0"/>
          </a:p>
          <a:p>
            <a:pPr lvl="1"/>
            <a:r>
              <a:rPr lang="en-US" dirty="0" smtClean="0"/>
              <a:t>Approve budget</a:t>
            </a:r>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Budgets &amp; Interim Reports</a:t>
            </a:r>
            <a:endParaRPr lang="en-CA" dirty="0"/>
          </a:p>
        </p:txBody>
      </p:sp>
      <p:sp>
        <p:nvSpPr>
          <p:cNvPr id="3" name="Content Placeholder 2"/>
          <p:cNvSpPr>
            <a:spLocks noGrp="1"/>
          </p:cNvSpPr>
          <p:nvPr>
            <p:ph idx="1"/>
          </p:nvPr>
        </p:nvSpPr>
        <p:spPr/>
        <p:txBody>
          <a:bodyPr/>
          <a:lstStyle/>
          <a:p>
            <a:r>
              <a:rPr lang="en-CA" dirty="0" smtClean="0"/>
              <a:t>What do Interim Reports tell us?</a:t>
            </a:r>
          </a:p>
          <a:p>
            <a:pPr lvl="1"/>
            <a:r>
              <a:rPr lang="en-CA" dirty="0" smtClean="0"/>
              <a:t>Monitors actual financial activity to budget</a:t>
            </a:r>
          </a:p>
          <a:p>
            <a:pPr lvl="1"/>
            <a:r>
              <a:rPr lang="en-CA" dirty="0" smtClean="0"/>
              <a:t>Provides information to act</a:t>
            </a:r>
          </a:p>
          <a:p>
            <a:r>
              <a:rPr lang="en-CA" dirty="0" smtClean="0"/>
              <a:t>What questions to ask?</a:t>
            </a:r>
          </a:p>
          <a:p>
            <a:pPr lvl="1"/>
            <a:r>
              <a:rPr lang="en-US" dirty="0" smtClean="0"/>
              <a:t>At a consolidated level, are actual revenue and expenses in line with the budget?</a:t>
            </a:r>
            <a:endParaRPr lang="en-CA" dirty="0" smtClean="0"/>
          </a:p>
          <a:p>
            <a:pPr lvl="1"/>
            <a:r>
              <a:rPr lang="en-CA" dirty="0" smtClean="0"/>
              <a:t>What is the cause of the significant variances?</a:t>
            </a:r>
          </a:p>
          <a:p>
            <a:pPr lvl="1"/>
            <a:r>
              <a:rPr lang="en-CA" dirty="0" smtClean="0"/>
              <a:t>Are goals being achieved?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Today’s Agenda</a:t>
            </a:r>
            <a:endParaRPr lang="en-CA" dirty="0"/>
          </a:p>
        </p:txBody>
      </p:sp>
      <p:sp>
        <p:nvSpPr>
          <p:cNvPr id="3" name="Content Placeholder 2"/>
          <p:cNvSpPr>
            <a:spLocks noGrp="1"/>
          </p:cNvSpPr>
          <p:nvPr>
            <p:ph idx="1"/>
          </p:nvPr>
        </p:nvSpPr>
        <p:spPr/>
        <p:txBody>
          <a:bodyPr>
            <a:normAutofit/>
          </a:bodyPr>
          <a:lstStyle/>
          <a:p>
            <a:endParaRPr lang="en-CA" sz="2800" dirty="0" smtClean="0"/>
          </a:p>
          <a:p>
            <a:r>
              <a:rPr lang="en-CA" sz="2800" dirty="0" smtClean="0"/>
              <a:t>Fiduciary Oversight &amp; the Board</a:t>
            </a:r>
          </a:p>
          <a:p>
            <a:r>
              <a:rPr lang="en-CA" sz="2800" dirty="0" smtClean="0"/>
              <a:t>Financial Reports reviewed by the Board</a:t>
            </a:r>
          </a:p>
          <a:p>
            <a:pPr lvl="1"/>
            <a:r>
              <a:rPr lang="en-CA" dirty="0" smtClean="0"/>
              <a:t>Audited Financial Statements</a:t>
            </a:r>
          </a:p>
          <a:p>
            <a:pPr lvl="1"/>
            <a:r>
              <a:rPr lang="en-CA" dirty="0" smtClean="0"/>
              <a:t>Budgets &amp; Interim Reports</a:t>
            </a:r>
          </a:p>
          <a:p>
            <a:r>
              <a:rPr lang="en-CA" sz="2800" dirty="0" smtClean="0"/>
              <a:t>Questions that Boards Forgot to Ask …… </a:t>
            </a:r>
          </a:p>
          <a:p>
            <a:pPr>
              <a:buNone/>
            </a:pPr>
            <a:r>
              <a:rPr lang="en-CA" sz="2800" dirty="0" smtClean="0"/>
              <a:t>                  &amp; the Consequences</a:t>
            </a:r>
          </a:p>
          <a:p>
            <a:r>
              <a:rPr lang="en-CA" sz="2800" dirty="0" smtClean="0"/>
              <a:t>Questions / Discussion</a:t>
            </a:r>
          </a:p>
          <a:p>
            <a:pPr>
              <a:buNone/>
            </a:pPr>
            <a:endParaRPr lang="en-CA"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Boards that Forgot the Questions</a:t>
            </a:r>
            <a:endParaRPr lang="en-CA" dirty="0"/>
          </a:p>
        </p:txBody>
      </p:sp>
      <p:sp>
        <p:nvSpPr>
          <p:cNvPr id="3" name="Content Placeholder 2"/>
          <p:cNvSpPr>
            <a:spLocks noGrp="1"/>
          </p:cNvSpPr>
          <p:nvPr>
            <p:ph idx="1"/>
          </p:nvPr>
        </p:nvSpPr>
        <p:spPr/>
        <p:txBody>
          <a:bodyPr/>
          <a:lstStyle/>
          <a:p>
            <a:pPr marL="457200" indent="-457200">
              <a:buFont typeface="+mj-lt"/>
              <a:buAutoNum type="arabicPeriod"/>
            </a:pPr>
            <a:r>
              <a:rPr lang="en-CA" dirty="0" smtClean="0"/>
              <a:t>Financial risk of fundraising events</a:t>
            </a:r>
          </a:p>
          <a:p>
            <a:pPr marL="457200" indent="-457200">
              <a:buFont typeface="+mj-lt"/>
              <a:buAutoNum type="arabicPeriod"/>
            </a:pPr>
            <a:r>
              <a:rPr lang="en-CA" dirty="0" smtClean="0"/>
              <a:t>Programs that are not sustainable</a:t>
            </a:r>
          </a:p>
          <a:p>
            <a:pPr marL="457200" indent="-457200">
              <a:buFont typeface="+mj-lt"/>
              <a:buAutoNum type="arabicPeriod"/>
            </a:pPr>
            <a:r>
              <a:rPr lang="en-CA" dirty="0" smtClean="0"/>
              <a:t>Financial commitments without a plan</a:t>
            </a:r>
          </a:p>
          <a:p>
            <a:pPr marL="457200" indent="-457200">
              <a:buFont typeface="+mj-lt"/>
              <a:buAutoNum type="arabicPeriod"/>
            </a:pPr>
            <a:r>
              <a:rPr lang="en-CA" dirty="0" smtClean="0"/>
              <a:t>Missing financial reports</a:t>
            </a:r>
          </a:p>
          <a:p>
            <a:endParaRPr lang="en-CA" dirty="0" smtClean="0"/>
          </a:p>
          <a:p>
            <a:endParaRPr lang="en-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Questions/discussion</a:t>
            </a:r>
            <a:endParaRPr lang="en-CA" dirty="0"/>
          </a:p>
        </p:txBody>
      </p:sp>
    </p:spTree>
    <p:extLst>
      <p:ext uri="{BB962C8B-B14F-4D97-AF65-F5344CB8AC3E}">
        <p14:creationId xmlns:p14="http://schemas.microsoft.com/office/powerpoint/2010/main" xmlns="" val="12241728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Contact me </a:t>
            </a:r>
            <a:endParaRPr lang="en-CA" dirty="0"/>
          </a:p>
        </p:txBody>
      </p:sp>
      <p:sp>
        <p:nvSpPr>
          <p:cNvPr id="3" name="Content Placeholder 2"/>
          <p:cNvSpPr>
            <a:spLocks noGrp="1"/>
          </p:cNvSpPr>
          <p:nvPr>
            <p:ph idx="1"/>
          </p:nvPr>
        </p:nvSpPr>
        <p:spPr/>
        <p:txBody>
          <a:bodyPr/>
          <a:lstStyle/>
          <a:p>
            <a:r>
              <a:rPr lang="en-CA" dirty="0" smtClean="0">
                <a:hlinkClick r:id="rId3"/>
              </a:rPr>
              <a:t>www.angelabyrnecma.com</a:t>
            </a:r>
            <a:endParaRPr lang="en-CA" dirty="0" smtClean="0"/>
          </a:p>
          <a:p>
            <a:r>
              <a:rPr lang="en-CA" dirty="0" smtClean="0">
                <a:hlinkClick r:id="rId4"/>
              </a:rPr>
              <a:t>info@angelabyrnecma.com</a:t>
            </a:r>
            <a:endParaRPr lang="en-CA" dirty="0" smtClean="0"/>
          </a:p>
          <a:p>
            <a:r>
              <a:rPr lang="en-CA" dirty="0" smtClean="0">
                <a:hlinkClick r:id="rId3"/>
              </a:rPr>
              <a:t>@byrne_angela </a:t>
            </a:r>
          </a:p>
          <a:p>
            <a:endParaRPr lang="en-CA" dirty="0"/>
          </a:p>
        </p:txBody>
      </p:sp>
      <p:pic>
        <p:nvPicPr>
          <p:cNvPr id="2050" name="Picture 2" descr="C:\Users\Yvonne\AppData\Local\Microsoft\Windows\Temporary Internet Files\Content.IE5\OPRZ7U9V\MC910216408[1].pn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462790" y="1916832"/>
            <a:ext cx="3090438" cy="2692325"/>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Fiduciary Oversight</a:t>
            </a:r>
            <a:endParaRPr lang="en-CA" dirty="0"/>
          </a:p>
        </p:txBody>
      </p:sp>
      <p:sp>
        <p:nvSpPr>
          <p:cNvPr id="3" name="Content Placeholder 2"/>
          <p:cNvSpPr>
            <a:spLocks noGrp="1"/>
          </p:cNvSpPr>
          <p:nvPr>
            <p:ph idx="1"/>
          </p:nvPr>
        </p:nvSpPr>
        <p:spPr>
          <a:xfrm>
            <a:off x="762000" y="685800"/>
            <a:ext cx="4818112" cy="4471392"/>
          </a:xfrm>
        </p:spPr>
        <p:txBody>
          <a:bodyPr>
            <a:normAutofit fontScale="92500"/>
          </a:bodyPr>
          <a:lstStyle/>
          <a:p>
            <a:r>
              <a:rPr lang="en-CA" dirty="0" smtClean="0"/>
              <a:t>Fiduciary oversight - </a:t>
            </a:r>
            <a:r>
              <a:rPr lang="en-CA" i="1" dirty="0" smtClean="0">
                <a:solidFill>
                  <a:schemeClr val="tx1"/>
                </a:solidFill>
              </a:rPr>
              <a:t>“the duty of directors to act in the best interests of the organization they serve at all times, even at the expense of their own self-interest” </a:t>
            </a:r>
            <a:r>
              <a:rPr lang="en-CA" sz="1100" dirty="0" smtClean="0"/>
              <a:t>20 Questions Directors of Not-For-Profit Organizations Should Ask About Fiduciary Duty, CPA Canada, 2009</a:t>
            </a:r>
            <a:endParaRPr lang="en-CA" sz="1100" i="1" dirty="0" smtClean="0">
              <a:solidFill>
                <a:schemeClr val="tx1"/>
              </a:solidFill>
            </a:endParaRPr>
          </a:p>
          <a:p>
            <a:r>
              <a:rPr lang="en-CA" dirty="0" smtClean="0">
                <a:solidFill>
                  <a:schemeClr val="tx1"/>
                </a:solidFill>
              </a:rPr>
              <a:t>A key monitoring function of a Board of Directors is to ensure that financial stability and viability are maintained </a:t>
            </a:r>
          </a:p>
          <a:p>
            <a:r>
              <a:rPr lang="en-CA" dirty="0" smtClean="0">
                <a:solidFill>
                  <a:schemeClr val="tx1"/>
                </a:solidFill>
              </a:rPr>
              <a:t>Boards must be diligent in its efforts to ensure that the organization is in a healthy financial position</a:t>
            </a:r>
            <a:endParaRPr lang="en-CA" dirty="0" smtClean="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24128" y="2564904"/>
            <a:ext cx="2880320" cy="252028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Financial Accountability</a:t>
            </a:r>
            <a:endParaRPr lang="en-CA" dirty="0"/>
          </a:p>
        </p:txBody>
      </p:sp>
      <p:sp>
        <p:nvSpPr>
          <p:cNvPr id="3" name="Content Placeholder 2"/>
          <p:cNvSpPr>
            <a:spLocks noGrp="1"/>
          </p:cNvSpPr>
          <p:nvPr>
            <p:ph idx="1"/>
          </p:nvPr>
        </p:nvSpPr>
        <p:spPr>
          <a:xfrm>
            <a:off x="762000" y="692696"/>
            <a:ext cx="7543800" cy="4464496"/>
          </a:xfrm>
        </p:spPr>
        <p:txBody>
          <a:bodyPr>
            <a:normAutofit/>
          </a:bodyPr>
          <a:lstStyle/>
          <a:p>
            <a:r>
              <a:rPr lang="en-US" dirty="0" smtClean="0"/>
              <a:t>The Board is ultimately accountable for ensuring the overall health &amp; performance of the organization</a:t>
            </a:r>
          </a:p>
          <a:p>
            <a:r>
              <a:rPr lang="en-US" dirty="0" smtClean="0"/>
              <a:t>The Board is held financially accountable by:</a:t>
            </a:r>
            <a:endParaRPr lang="en-CA" dirty="0" smtClean="0"/>
          </a:p>
          <a:p>
            <a:pPr lvl="1"/>
            <a:r>
              <a:rPr lang="en-US" dirty="0" smtClean="0"/>
              <a:t>Clients/consumers for the sound financial management of the organization</a:t>
            </a:r>
            <a:endParaRPr lang="en-CA" dirty="0" smtClean="0"/>
          </a:p>
          <a:p>
            <a:pPr lvl="1"/>
            <a:r>
              <a:rPr lang="en-US" dirty="0" smtClean="0"/>
              <a:t>Government funders for the prudent management of funds and complying with reporting requirements</a:t>
            </a:r>
            <a:endParaRPr lang="en-CA" dirty="0" smtClean="0"/>
          </a:p>
          <a:p>
            <a:pPr lvl="1"/>
            <a:r>
              <a:rPr lang="en-US" dirty="0" smtClean="0"/>
              <a:t>Canada Revenue Agency for payroll remittance, charitable return, GST/HST</a:t>
            </a:r>
            <a:endParaRPr lang="en-CA" dirty="0" smtClean="0"/>
          </a:p>
          <a:p>
            <a:pPr lvl="1"/>
            <a:r>
              <a:rPr lang="en-US" dirty="0" smtClean="0"/>
              <a:t>Donors for the prudent management of contributions and donations</a:t>
            </a:r>
            <a:endParaRPr lang="en-CA" dirty="0" smtClean="0"/>
          </a:p>
          <a:p>
            <a:pPr>
              <a:buNone/>
            </a:pPr>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725144"/>
            <a:ext cx="6781800" cy="1447056"/>
          </a:xfrm>
        </p:spPr>
        <p:txBody>
          <a:bodyPr>
            <a:normAutofit fontScale="90000"/>
          </a:bodyPr>
          <a:lstStyle/>
          <a:p>
            <a:r>
              <a:rPr lang="en-CA" dirty="0" smtClean="0"/>
              <a:t>Financial Responsibilities</a:t>
            </a:r>
            <a:endParaRPr lang="en-CA" dirty="0"/>
          </a:p>
        </p:txBody>
      </p:sp>
      <p:sp>
        <p:nvSpPr>
          <p:cNvPr id="3" name="Content Placeholder 2"/>
          <p:cNvSpPr>
            <a:spLocks noGrp="1"/>
          </p:cNvSpPr>
          <p:nvPr>
            <p:ph idx="1"/>
          </p:nvPr>
        </p:nvSpPr>
        <p:spPr>
          <a:xfrm>
            <a:off x="762000" y="685800"/>
            <a:ext cx="7543800" cy="4111352"/>
          </a:xfrm>
        </p:spPr>
        <p:txBody>
          <a:bodyPr>
            <a:normAutofit fontScale="92500"/>
          </a:bodyPr>
          <a:lstStyle/>
          <a:p>
            <a:r>
              <a:rPr lang="en-US" dirty="0" smtClean="0"/>
              <a:t>Board is responsible for monitoring organizational performance &amp; holding management accountable for results</a:t>
            </a:r>
          </a:p>
          <a:p>
            <a:r>
              <a:rPr lang="en-US" dirty="0" smtClean="0"/>
              <a:t>Specific financial responsibilities include:</a:t>
            </a:r>
            <a:endParaRPr lang="en-CA" dirty="0" smtClean="0"/>
          </a:p>
          <a:p>
            <a:pPr lvl="1"/>
            <a:r>
              <a:rPr lang="en-US" dirty="0" smtClean="0"/>
              <a:t>Financial stability and future viability </a:t>
            </a:r>
            <a:endParaRPr lang="en-CA" dirty="0" smtClean="0"/>
          </a:p>
          <a:p>
            <a:pPr lvl="1"/>
            <a:r>
              <a:rPr lang="en-US" dirty="0" smtClean="0"/>
              <a:t>Approval of the annual budget</a:t>
            </a:r>
            <a:endParaRPr lang="en-CA" dirty="0" smtClean="0"/>
          </a:p>
          <a:p>
            <a:pPr lvl="1"/>
            <a:r>
              <a:rPr lang="en-US" dirty="0" smtClean="0"/>
              <a:t>Surplus/deficit in funding</a:t>
            </a:r>
            <a:endParaRPr lang="en-CA" dirty="0" smtClean="0"/>
          </a:p>
          <a:p>
            <a:pPr lvl="1"/>
            <a:r>
              <a:rPr lang="en-US" dirty="0" smtClean="0"/>
              <a:t>Approval of capital acquisitions and dispositions</a:t>
            </a:r>
            <a:endParaRPr lang="en-CA" dirty="0" smtClean="0"/>
          </a:p>
          <a:p>
            <a:pPr lvl="1"/>
            <a:r>
              <a:rPr lang="en-US" dirty="0" smtClean="0"/>
              <a:t>Approval of debt obligations</a:t>
            </a:r>
            <a:endParaRPr lang="en-CA" dirty="0" smtClean="0"/>
          </a:p>
          <a:p>
            <a:pPr lvl="1"/>
            <a:r>
              <a:rPr lang="en-US" dirty="0" smtClean="0"/>
              <a:t>Annual Audit</a:t>
            </a:r>
            <a:endParaRPr lang="en-CA" dirty="0" smtClean="0"/>
          </a:p>
          <a:p>
            <a:pPr lvl="1"/>
            <a:r>
              <a:rPr lang="en-US" dirty="0" smtClean="0"/>
              <a:t>Strong internal controls to ensure there is no opportunity for error, misuse or fraud</a:t>
            </a:r>
          </a:p>
          <a:p>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is it important?</a:t>
            </a:r>
            <a:endParaRPr lang="en-CA" dirty="0"/>
          </a:p>
        </p:txBody>
      </p:sp>
      <p:sp>
        <p:nvSpPr>
          <p:cNvPr id="3" name="Content Placeholder 2"/>
          <p:cNvSpPr>
            <a:spLocks noGrp="1"/>
          </p:cNvSpPr>
          <p:nvPr>
            <p:ph idx="1"/>
          </p:nvPr>
        </p:nvSpPr>
        <p:spPr/>
        <p:txBody>
          <a:bodyPr/>
          <a:lstStyle/>
          <a:p>
            <a:r>
              <a:rPr lang="en-CA" dirty="0" smtClean="0"/>
              <a:t>Signs of weak fiduciary oversight:</a:t>
            </a:r>
          </a:p>
          <a:p>
            <a:pPr lvl="1"/>
            <a:r>
              <a:rPr lang="en-CA" dirty="0" smtClean="0"/>
              <a:t>Overspending</a:t>
            </a:r>
          </a:p>
          <a:p>
            <a:pPr lvl="1"/>
            <a:r>
              <a:rPr lang="en-CA" dirty="0" smtClean="0"/>
              <a:t>Fraud</a:t>
            </a:r>
          </a:p>
          <a:p>
            <a:pPr lvl="1"/>
            <a:r>
              <a:rPr lang="en-CA" dirty="0" smtClean="0"/>
              <a:t>Resources mismanaged</a:t>
            </a:r>
          </a:p>
          <a:p>
            <a:pPr lvl="1"/>
            <a:r>
              <a:rPr lang="en-CA" dirty="0" smtClean="0"/>
              <a:t>Waste</a:t>
            </a:r>
          </a:p>
          <a:p>
            <a:pPr lvl="1"/>
            <a:r>
              <a:rPr lang="en-CA" dirty="0" smtClean="0"/>
              <a:t>Demoralizing culture</a:t>
            </a:r>
          </a:p>
          <a:p>
            <a:pPr lvl="1"/>
            <a:r>
              <a:rPr lang="en-CA" dirty="0" smtClean="0"/>
              <a:t>Debt</a:t>
            </a:r>
          </a:p>
          <a:p>
            <a:pPr lvl="1"/>
            <a:r>
              <a:rPr lang="en-CA" dirty="0" smtClean="0"/>
              <a:t>Fines &amp; Penalties</a:t>
            </a:r>
          </a:p>
          <a:p>
            <a:pPr lvl="1"/>
            <a:r>
              <a:rPr lang="en-CA" dirty="0" smtClean="0"/>
              <a:t>Loss of charitable status</a:t>
            </a:r>
          </a:p>
          <a:p>
            <a:endParaRPr lang="en-CA" dirty="0"/>
          </a:p>
        </p:txBody>
      </p:sp>
    </p:spTree>
    <p:extLst>
      <p:ext uri="{BB962C8B-B14F-4D97-AF65-F5344CB8AC3E}">
        <p14:creationId xmlns:p14="http://schemas.microsoft.com/office/powerpoint/2010/main" xmlns="" val="2826333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725144"/>
            <a:ext cx="6781800" cy="1447056"/>
          </a:xfrm>
        </p:spPr>
        <p:txBody>
          <a:bodyPr>
            <a:normAutofit fontScale="90000"/>
          </a:bodyPr>
          <a:lstStyle/>
          <a:p>
            <a:r>
              <a:rPr lang="en-CA" dirty="0" smtClean="0"/>
              <a:t>Financial Responsibilities</a:t>
            </a:r>
            <a:endParaRPr lang="en-CA" dirty="0"/>
          </a:p>
        </p:txBody>
      </p:sp>
      <p:sp>
        <p:nvSpPr>
          <p:cNvPr id="3" name="Content Placeholder 2"/>
          <p:cNvSpPr>
            <a:spLocks noGrp="1"/>
          </p:cNvSpPr>
          <p:nvPr>
            <p:ph idx="1"/>
          </p:nvPr>
        </p:nvSpPr>
        <p:spPr>
          <a:xfrm>
            <a:off x="762000" y="685800"/>
            <a:ext cx="7543800" cy="4111352"/>
          </a:xfrm>
        </p:spPr>
        <p:txBody>
          <a:bodyPr>
            <a:normAutofit/>
          </a:bodyPr>
          <a:lstStyle/>
          <a:p>
            <a:pPr>
              <a:buNone/>
            </a:pPr>
            <a:r>
              <a:rPr lang="en-CA" sz="2800" dirty="0" smtClean="0"/>
              <a:t>The Board has a responsibility to ensure that </a:t>
            </a:r>
            <a:r>
              <a:rPr lang="en-CA" sz="2800" b="1" dirty="0" smtClean="0"/>
              <a:t>financial reporting </a:t>
            </a:r>
            <a:r>
              <a:rPr lang="en-CA" sz="2800" dirty="0" smtClean="0"/>
              <a:t>allows it to effectively monitor the financial stability and sustainability of the organization</a:t>
            </a:r>
          </a:p>
          <a:p>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Financial Reports</a:t>
            </a:r>
            <a:endParaRPr lang="en-CA" dirty="0"/>
          </a:p>
        </p:txBody>
      </p:sp>
      <p:sp>
        <p:nvSpPr>
          <p:cNvPr id="3" name="Content Placeholder 2"/>
          <p:cNvSpPr>
            <a:spLocks noGrp="1"/>
          </p:cNvSpPr>
          <p:nvPr>
            <p:ph idx="1"/>
          </p:nvPr>
        </p:nvSpPr>
        <p:spPr/>
        <p:txBody>
          <a:bodyPr>
            <a:normAutofit fontScale="92500"/>
          </a:bodyPr>
          <a:lstStyle/>
          <a:p>
            <a:r>
              <a:rPr lang="en-CA" dirty="0" smtClean="0"/>
              <a:t>Audited Financial Statements</a:t>
            </a:r>
          </a:p>
          <a:p>
            <a:pPr lvl="1"/>
            <a:r>
              <a:rPr lang="en-US" dirty="0" smtClean="0"/>
              <a:t>Reports on the financial position of the organization and financial activity for the previous year</a:t>
            </a:r>
          </a:p>
          <a:p>
            <a:pPr lvl="1"/>
            <a:r>
              <a:rPr lang="en-US" dirty="0" smtClean="0"/>
              <a:t>Used to inform stakeholders about the organization’ operations</a:t>
            </a:r>
          </a:p>
          <a:p>
            <a:r>
              <a:rPr lang="en-CA" dirty="0" smtClean="0"/>
              <a:t>Budgets</a:t>
            </a:r>
          </a:p>
          <a:p>
            <a:pPr lvl="1"/>
            <a:r>
              <a:rPr lang="en-CA" dirty="0" smtClean="0"/>
              <a:t>Forecasts future financial activity </a:t>
            </a:r>
          </a:p>
          <a:p>
            <a:pPr lvl="1"/>
            <a:r>
              <a:rPr lang="en-US" dirty="0" smtClean="0"/>
              <a:t>Provide information that enables effective planning, management and control</a:t>
            </a:r>
          </a:p>
          <a:p>
            <a:r>
              <a:rPr lang="en-CA" dirty="0" smtClean="0"/>
              <a:t>Interim reports</a:t>
            </a:r>
          </a:p>
          <a:p>
            <a:pPr lvl="1"/>
            <a:r>
              <a:rPr lang="en-CA" dirty="0" smtClean="0"/>
              <a:t>Reports on actual activity as compared to the budget</a:t>
            </a: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Audited Statements</a:t>
            </a:r>
            <a:endParaRPr lang="en-CA" dirty="0"/>
          </a:p>
        </p:txBody>
      </p:sp>
      <p:sp>
        <p:nvSpPr>
          <p:cNvPr id="3" name="Content Placeholder 2"/>
          <p:cNvSpPr>
            <a:spLocks noGrp="1"/>
          </p:cNvSpPr>
          <p:nvPr>
            <p:ph idx="1"/>
          </p:nvPr>
        </p:nvSpPr>
        <p:spPr/>
        <p:txBody>
          <a:bodyPr/>
          <a:lstStyle/>
          <a:p>
            <a:r>
              <a:rPr lang="en-CA" dirty="0" smtClean="0"/>
              <a:t>Statement of Financial Position</a:t>
            </a:r>
          </a:p>
          <a:p>
            <a:r>
              <a:rPr lang="en-CA" dirty="0" smtClean="0"/>
              <a:t>Statement of Fund Revenue and Expenses</a:t>
            </a:r>
          </a:p>
          <a:p>
            <a:r>
              <a:rPr lang="en-CA" dirty="0" smtClean="0"/>
              <a:t>Statement of Changes in Fund Balances</a:t>
            </a:r>
          </a:p>
          <a:p>
            <a:r>
              <a:rPr lang="en-CA" dirty="0" smtClean="0"/>
              <a:t>Cash Flow Statement</a:t>
            </a:r>
          </a:p>
          <a:p>
            <a:r>
              <a:rPr lang="en-CA" dirty="0" smtClean="0"/>
              <a:t>Notes to the Financial Statements</a:t>
            </a:r>
          </a:p>
          <a:p>
            <a:r>
              <a:rPr lang="en-CA" dirty="0" smtClean="0"/>
              <a:t>Management Letter</a:t>
            </a:r>
          </a:p>
        </p:txBody>
      </p:sp>
      <p:pic>
        <p:nvPicPr>
          <p:cNvPr id="4102" name="Picture 6" descr="C:\Users\Yvonne\AppData\Local\Microsoft\Windows\Temporary Internet Files\Content.IE5\FS4JKL50\MP900341783[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791133">
            <a:off x="6444208" y="1772816"/>
            <a:ext cx="1728192" cy="2422699"/>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Custom 4">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722</TotalTime>
  <Words>1003</Words>
  <Application>Microsoft Office PowerPoint</Application>
  <PresentationFormat>On-screen Show (4:3)</PresentationFormat>
  <Paragraphs>170</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NewsPrint</vt:lpstr>
      <vt:lpstr>London Life Young Leaders</vt:lpstr>
      <vt:lpstr>Today’s Agenda</vt:lpstr>
      <vt:lpstr>Fiduciary Oversight</vt:lpstr>
      <vt:lpstr>Financial Accountability</vt:lpstr>
      <vt:lpstr>Financial Responsibilities</vt:lpstr>
      <vt:lpstr>Why is it important?</vt:lpstr>
      <vt:lpstr>Financial Responsibilities</vt:lpstr>
      <vt:lpstr>Financial Reports</vt:lpstr>
      <vt:lpstr>Audited Statements</vt:lpstr>
      <vt:lpstr>Statement of Financial Position</vt:lpstr>
      <vt:lpstr>Statement of Fund Revenue and Expenses</vt:lpstr>
      <vt:lpstr>Cash Flow Statement</vt:lpstr>
      <vt:lpstr>Notes to the Financial Statements</vt:lpstr>
      <vt:lpstr>Note Example</vt:lpstr>
      <vt:lpstr>Management Letter</vt:lpstr>
      <vt:lpstr>Audited Statements</vt:lpstr>
      <vt:lpstr>Budgets &amp; Interim Reports </vt:lpstr>
      <vt:lpstr> Approval of the annual budget</vt:lpstr>
      <vt:lpstr>Budgets &amp; Interim Reports</vt:lpstr>
      <vt:lpstr>Boards that Forgot the Questions</vt:lpstr>
      <vt:lpstr>Questions/discussion</vt:lpstr>
      <vt:lpstr>Contact me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Young Leaders of Tomorrow</dc:title>
  <dc:creator>Angela Byrne</dc:creator>
  <cp:lastModifiedBy>Angela Byrne</cp:lastModifiedBy>
  <cp:revision>48</cp:revision>
  <cp:lastPrinted>2014-09-23T17:30:24Z</cp:lastPrinted>
  <dcterms:created xsi:type="dcterms:W3CDTF">2014-09-21T23:06:34Z</dcterms:created>
  <dcterms:modified xsi:type="dcterms:W3CDTF">2015-10-04T13:41:24Z</dcterms:modified>
</cp:coreProperties>
</file>